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64" r:id="rId3"/>
    <p:sldId id="263" r:id="rId4"/>
    <p:sldId id="265" r:id="rId5"/>
    <p:sldId id="267" r:id="rId6"/>
    <p:sldId id="266" r:id="rId7"/>
  </p:sldIdLst>
  <p:sldSz cx="12168188" cy="6840538"/>
  <p:notesSz cx="6858000" cy="9144000"/>
  <p:defaultTextStyle>
    <a:defPPr>
      <a:defRPr lang="pl-PL"/>
    </a:defPPr>
    <a:lvl1pPr marL="0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1pPr>
    <a:lvl2pPr marL="456194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2pPr>
    <a:lvl3pPr marL="912388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3pPr>
    <a:lvl4pPr marL="1368582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4pPr>
    <a:lvl5pPr marL="1824777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5pPr>
    <a:lvl6pPr marL="2280971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6pPr>
    <a:lvl7pPr marL="2737165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7pPr>
    <a:lvl8pPr marL="3193359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8pPr>
    <a:lvl9pPr marL="3649553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22323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6" y="72"/>
      </p:cViewPr>
      <p:guideLst>
        <p:guide orient="horz" pos="2154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6A39C-0A82-43DD-A274-7A9FE3EF7164}" type="datetimeFigureOut">
              <a:rPr lang="pl-PL" smtClean="0"/>
              <a:t>29.08.2019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6335D-27F7-437C-A56D-2F590A879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124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-z-t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521999"/>
            <a:ext cx="11311808" cy="896897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004C546E-5355-4CA6-80D6-E6A50873F821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rostokąt 3"/>
          <p:cNvSpPr/>
          <p:nvPr userDrawn="1"/>
        </p:nvSpPr>
        <p:spPr>
          <a:xfrm>
            <a:off x="360000" y="1713186"/>
            <a:ext cx="11808188" cy="3899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874172" y="1972426"/>
            <a:ext cx="10797635" cy="434443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>
            <a:lvl1pPr algn="l" defTabSz="91211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300" b="1" kern="1200" cap="all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100" dirty="0" smtClean="0">
                <a:solidFill>
                  <a:srgbClr val="FFFFFF"/>
                </a:solidFill>
              </a:rPr>
              <a:t>Kliknij, aby edytować styl</a:t>
            </a: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74172" y="2666109"/>
            <a:ext cx="7783174" cy="2322477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66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-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522000"/>
            <a:ext cx="11572767" cy="1329332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1" y="2048952"/>
            <a:ext cx="5599366" cy="381582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4C546E-5355-4CA6-80D6-E6A50873F821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333400" y="2018809"/>
            <a:ext cx="5599366" cy="381582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98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04C546E-5355-4CA6-80D6-E6A50873F82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496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+tre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70841"/>
            <a:ext cx="11572766" cy="4067505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596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04C546E-5355-4CA6-80D6-E6A50873F821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521999"/>
            <a:ext cx="11311808" cy="896897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73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521999"/>
            <a:ext cx="11532527" cy="8968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000" y="1677756"/>
            <a:ext cx="11532528" cy="419752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04C546E-5355-4CA6-80D6-E6A50873F82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8592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-tytul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0372" y="3338771"/>
            <a:ext cx="6495393" cy="1453946"/>
          </a:xfrm>
        </p:spPr>
        <p:txBody>
          <a:bodyPr wrap="square">
            <a:noAutofit/>
          </a:bodyPr>
          <a:lstStyle>
            <a:lvl1pPr algn="r">
              <a:lnSpc>
                <a:spcPts val="54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38979" y="5447834"/>
            <a:ext cx="11311808" cy="374898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>
            <a:lvl1pPr algn="l" defTabSz="91211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300" b="1" kern="1200" cap="all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7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521999"/>
            <a:ext cx="11311808" cy="896897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56734"/>
            <a:ext cx="11311809" cy="43236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64561"/>
            <a:ext cx="803112" cy="2736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fld id="{31B4D6F8-D4B1-4E16-8448-CA8AFCB10A8A}" type="slidenum">
              <a:rPr lang="pl-PL" smtClean="0"/>
              <a:pPr algn="ctr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784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68" r:id="rId4"/>
    <p:sldLayoutId id="2147483670" r:id="rId5"/>
    <p:sldLayoutId id="2147483672" r:id="rId6"/>
  </p:sldLayoutIdLst>
  <p:transition spd="slow">
    <p:push dir="u"/>
  </p:transition>
  <p:timing>
    <p:tnLst>
      <p:par>
        <p:cTn id="1" dur="indefinite" restart="never" nodeType="tmRoot"/>
      </p:par>
    </p:tnLst>
  </p:timing>
  <p:hf hdr="0" dt="0"/>
  <p:txStyles>
    <p:titleStyle>
      <a:lvl1pPr algn="l" defTabSz="912114" rtl="0" eaLnBrk="1" latinLnBrk="0" hangingPunct="1">
        <a:lnSpc>
          <a:spcPct val="80000"/>
        </a:lnSpc>
        <a:spcBef>
          <a:spcPct val="0"/>
        </a:spcBef>
        <a:buNone/>
        <a:defRPr sz="2700" b="1" kern="1200" cap="all" spc="100" baseline="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91211" indent="-91211" algn="l" defTabSz="912114" rtl="0" eaLnBrk="1" latinLnBrk="0" hangingPunct="1">
        <a:lnSpc>
          <a:spcPct val="90000"/>
        </a:lnSpc>
        <a:spcBef>
          <a:spcPts val="1197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264513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795" b="1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446936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397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592874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397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775297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397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912114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6pPr>
      <a:lvl7pPr marL="1058052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7pPr>
      <a:lvl8pPr marL="1213112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8pPr>
      <a:lvl9pPr marL="1359050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jpe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11" Type="http://schemas.openxmlformats.org/officeDocument/2006/relationships/image" Target="../media/image4.emf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359999" y="6453051"/>
            <a:ext cx="6171429" cy="285132"/>
          </a:xfrm>
        </p:spPr>
        <p:txBody>
          <a:bodyPr/>
          <a:lstStyle/>
          <a:p>
            <a:pPr algn="l"/>
            <a: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Szkolenie dofinansowane przez Ministerstwo Przedsiębiorczości i Technologii </a:t>
            </a:r>
            <a:b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zadań wynikających z „Programu Oczyszczania Kraju z Azbestu na lata 2009-2032”</a:t>
            </a:r>
            <a:r>
              <a:rPr lang="pl-PL" sz="9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9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9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874172" y="2364988"/>
            <a:ext cx="10560182" cy="2623599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3800" dirty="0" smtClean="0">
                <a:solidFill>
                  <a:schemeClr val="tx2"/>
                </a:solidFill>
              </a:rPr>
              <a:t>Szkolenie </a:t>
            </a:r>
            <a:r>
              <a:rPr lang="pl-PL" sz="3800" dirty="0">
                <a:solidFill>
                  <a:schemeClr val="tx2"/>
                </a:solidFill>
              </a:rPr>
              <a:t>e-learningowe </a:t>
            </a:r>
            <a:r>
              <a:rPr lang="pl-PL" sz="3800" dirty="0" smtClean="0">
                <a:solidFill>
                  <a:schemeClr val="tx2"/>
                </a:solidFill>
              </a:rPr>
              <a:t>dla </a:t>
            </a:r>
            <a:r>
              <a:rPr lang="pl-PL" sz="3800" dirty="0">
                <a:solidFill>
                  <a:schemeClr val="tx2"/>
                </a:solidFill>
              </a:rPr>
              <a:t>pracowników inspekcji sanitarnej, </a:t>
            </a:r>
            <a:r>
              <a:rPr lang="pl-PL" sz="3800" dirty="0" smtClean="0">
                <a:solidFill>
                  <a:schemeClr val="tx2"/>
                </a:solidFill>
              </a:rPr>
              <a:t>inspekcji </a:t>
            </a:r>
            <a:r>
              <a:rPr lang="pl-PL" sz="3800" dirty="0">
                <a:solidFill>
                  <a:schemeClr val="tx2"/>
                </a:solidFill>
              </a:rPr>
              <a:t>pracy, </a:t>
            </a:r>
            <a:r>
              <a:rPr lang="pl-PL" sz="3800" dirty="0" smtClean="0">
                <a:solidFill>
                  <a:schemeClr val="tx2"/>
                </a:solidFill>
              </a:rPr>
              <a:t>nadzoru </a:t>
            </a:r>
            <a:r>
              <a:rPr lang="pl-PL" sz="3800" dirty="0">
                <a:solidFill>
                  <a:schemeClr val="tx2"/>
                </a:solidFill>
              </a:rPr>
              <a:t>budowlanego oraz urzędów </a:t>
            </a:r>
            <a:r>
              <a:rPr lang="pl-PL" sz="3800" dirty="0" smtClean="0">
                <a:solidFill>
                  <a:schemeClr val="tx2"/>
                </a:solidFill>
              </a:rPr>
              <a:t>gmin, w zakresie prawidłowego postępowania z wyrobami zawierającymi azbest. </a:t>
            </a:r>
            <a:endParaRPr lang="pl-PL" sz="3800" dirty="0">
              <a:solidFill>
                <a:schemeClr val="tx2"/>
              </a:solidFill>
            </a:endParaRPr>
          </a:p>
          <a:p>
            <a:pPr algn="ctr"/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2051" name="Picture 3" descr="Logotyp MP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623" y="449501"/>
            <a:ext cx="2237695" cy="59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51783"/>
              </p:ext>
            </p:extLst>
          </p:nvPr>
        </p:nvGraphicFramePr>
        <p:xfrm>
          <a:off x="585788" y="590550"/>
          <a:ext cx="175736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CorelDRAW" r:id="rId4" imgW="2258217" imgH="671945" progId="CorelDRAW.Graphic.12">
                  <p:embed/>
                </p:oleObj>
              </mc:Choice>
              <mc:Fallback>
                <p:oleObj name="CorelDRAW" r:id="rId4" imgW="2258217" imgH="671945" progId="CorelDRAW.Graphic.12">
                  <p:embed/>
                  <p:pic>
                    <p:nvPicPr>
                      <p:cNvPr id="0" name="Obi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590550"/>
                        <a:ext cx="1757362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rostokąt 2"/>
          <p:cNvSpPr/>
          <p:nvPr/>
        </p:nvSpPr>
        <p:spPr>
          <a:xfrm>
            <a:off x="841248" y="1767840"/>
            <a:ext cx="4669536" cy="57302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1714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C:\Users\mkopiec\Desktop\IMG_20190829_1137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8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071" y="1807327"/>
            <a:ext cx="4336414" cy="32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60000" y="2468009"/>
            <a:ext cx="6650400" cy="2994007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Celem szkoleń jest przekazanie przedstawicielom grupy docelowej aktualnych informacji i podstaw prawnych dotyczących wykonywania obowiązków służbowych w zakresie kontroli oraz nadzoru wszelkich działań wykonywanych w kontakcie </a:t>
            </a:r>
            <a:br>
              <a:rPr lang="pl-PL" sz="22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z wyrobami zawierającymi azbest.</a:t>
            </a:r>
          </a:p>
        </p:txBody>
      </p:sp>
      <p:pic>
        <p:nvPicPr>
          <p:cNvPr id="7" name="Picture 3" descr="Logotyp MP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052" y="591138"/>
            <a:ext cx="2237695" cy="59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359999" y="6453051"/>
            <a:ext cx="6171429" cy="285132"/>
          </a:xfrm>
        </p:spPr>
        <p:txBody>
          <a:bodyPr/>
          <a:lstStyle/>
          <a:p>
            <a:pPr algn="l"/>
            <a: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Szkolenie dofinansowane przez Ministerstwo Przedsiębiorczości i Technologii </a:t>
            </a:r>
            <a:b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zadań wynikających z „Programu Oczyszczania Kraju z Azbestu na lata 2009-2032”</a:t>
            </a:r>
            <a:r>
              <a:rPr lang="pl-PL" sz="9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9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900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51783"/>
              </p:ext>
            </p:extLst>
          </p:nvPr>
        </p:nvGraphicFramePr>
        <p:xfrm>
          <a:off x="585725" y="591138"/>
          <a:ext cx="1758032" cy="52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orelDRAW" r:id="rId6" imgW="2258217" imgH="671945" progId="CorelDRAW.Graphic.12">
                  <p:embed/>
                </p:oleObj>
              </mc:Choice>
              <mc:Fallback>
                <p:oleObj name="CorelDRAW" r:id="rId6" imgW="2258217" imgH="671945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25" y="591138"/>
                        <a:ext cx="1758032" cy="5228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3" descr="C:\Users\mkopiec\Desktop\IMG_20190829_11374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84" r="56208" b="30705"/>
          <a:stretch/>
        </p:blipFill>
        <p:spPr bwMode="auto">
          <a:xfrm>
            <a:off x="7602071" y="2850775"/>
            <a:ext cx="1898981" cy="121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640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53568" y="1847959"/>
            <a:ext cx="6608063" cy="3870089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Szkolenie skierowane jest do przedstawicieli:</a:t>
            </a:r>
            <a:endParaRPr lang="pl-P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Państwowej Inspekcji Sanitarnej,</a:t>
            </a:r>
            <a:endParaRPr lang="pl-P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Państwowej Inspekcji Pracy,</a:t>
            </a:r>
            <a:endParaRPr lang="pl-P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Nadzoru Budowlanego,</a:t>
            </a:r>
            <a:endParaRPr lang="pl-P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Jednostek Samorządu Terytorialnego.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pl-PL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Ciekawą formę szkolenia zapewnia interaktywność, atrakcyjna oprawa wizualna oraz zastosowanie aktywizujących narzędzi dydaktycznych.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pl-P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 descr="Logotyp MP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353" y="591138"/>
            <a:ext cx="2237695" cy="59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359999" y="6453051"/>
            <a:ext cx="6171429" cy="285132"/>
          </a:xfrm>
        </p:spPr>
        <p:txBody>
          <a:bodyPr/>
          <a:lstStyle/>
          <a:p>
            <a:pPr algn="l"/>
            <a: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Szkolenie dofinansowane przez Ministerstwo Przedsiębiorczości i Technologii </a:t>
            </a:r>
            <a:b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zadań wynikających z „Programu Oczyszczania Kraju z Azbestu na lata 2009-2032”</a:t>
            </a:r>
            <a:r>
              <a:rPr lang="pl-PL" sz="9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9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900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51783"/>
              </p:ext>
            </p:extLst>
          </p:nvPr>
        </p:nvGraphicFramePr>
        <p:xfrm>
          <a:off x="585788" y="590550"/>
          <a:ext cx="175736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CorelDRAW" r:id="rId4" imgW="2258217" imgH="671945" progId="CorelDRAW.Graphic.12">
                  <p:embed/>
                </p:oleObj>
              </mc:Choice>
              <mc:Fallback>
                <p:oleObj name="CorelDRAW" r:id="rId4" imgW="2258217" imgH="671945" progId="CorelDRAW.Graphic.12">
                  <p:embed/>
                  <p:pic>
                    <p:nvPicPr>
                      <p:cNvPr id="0" name="Obi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590550"/>
                        <a:ext cx="1757362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03" name="Picture 31" descr="C:\Users\mkopiec\Desktop\ZADANIA\3. Azbest Inspektor\elearning obrazy\zdjęcia\P10701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94" y="1854768"/>
            <a:ext cx="4996994" cy="374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449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60000" y="1783975"/>
            <a:ext cx="7040544" cy="3935507"/>
          </a:xfrm>
        </p:spPr>
        <p:txBody>
          <a:bodyPr>
            <a:normAutofit/>
          </a:bodyPr>
          <a:lstStyle/>
          <a:p>
            <a:r>
              <a:rPr lang="pl-PL" sz="2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Szkolenie obejmuje:</a:t>
            </a:r>
            <a:endParaRPr lang="pl-PL" sz="2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8775" indent="-90488"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Regulacje </a:t>
            </a:r>
            <a:r>
              <a:rPr lang="pl-PL" sz="2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prawne, </a:t>
            </a:r>
          </a:p>
          <a:p>
            <a:pPr marL="358775" indent="-90488">
              <a:buFont typeface="Wingdings" panose="05000000000000000000" pitchFamily="2" charset="2"/>
              <a:buChar char="§"/>
            </a:pPr>
            <a:r>
              <a:rPr lang="pl-PL" sz="2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Zastosowanie azbestu,</a:t>
            </a:r>
            <a:endParaRPr lang="pl-PL" sz="2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8775" indent="-90488"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Identyfikacja i ocena stanu technicznego      wyrobów azbestowych,</a:t>
            </a:r>
          </a:p>
          <a:p>
            <a:pPr marL="358775" indent="-90488"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Zagrożenia dla zdrowia,</a:t>
            </a:r>
          </a:p>
          <a:p>
            <a:pPr marL="358775" indent="-90488"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Zasady BHP podczas prac w kontakcie </a:t>
            </a:r>
            <a:br>
              <a:rPr lang="pl-PL" sz="2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azbestem.</a:t>
            </a:r>
            <a:endParaRPr lang="pl-PL" sz="2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3" descr="Logotyp MP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353" y="591138"/>
            <a:ext cx="2237695" cy="59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359999" y="6453051"/>
            <a:ext cx="6171429" cy="285132"/>
          </a:xfrm>
        </p:spPr>
        <p:txBody>
          <a:bodyPr/>
          <a:lstStyle/>
          <a:p>
            <a:pPr algn="l"/>
            <a: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Szkolenie dofinansowane przez Ministerstwo Przedsiębiorczości i Technologii </a:t>
            </a:r>
            <a:b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zadań wynikających z „Programu Oczyszczania Kraju z Azbestu na lata 2009-2032”</a:t>
            </a:r>
            <a:r>
              <a:rPr lang="pl-PL" sz="9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9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900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51783"/>
              </p:ext>
            </p:extLst>
          </p:nvPr>
        </p:nvGraphicFramePr>
        <p:xfrm>
          <a:off x="585788" y="590550"/>
          <a:ext cx="175736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CorelDRAW" r:id="rId4" imgW="2258217" imgH="671945" progId="CorelDRAW.Graphic.12">
                  <p:embed/>
                </p:oleObj>
              </mc:Choice>
              <mc:Fallback>
                <p:oleObj name="CorelDRAW" r:id="rId4" imgW="2258217" imgH="671945" progId="CorelDRAW.Graphic.12">
                  <p:embed/>
                  <p:pic>
                    <p:nvPicPr>
                      <p:cNvPr id="0" name="Obi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590550"/>
                        <a:ext cx="1757362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51" name="Picture 31" descr="C:\Users\mkopiec\Filr\Współdzielone ze mną\AZBEST-filmy_i_zdjecia\Andrzej_z_drona\2019-05-09\Foto\DJI_026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9" t="11917" r="7153" b="8531"/>
          <a:stretch/>
        </p:blipFill>
        <p:spPr bwMode="auto">
          <a:xfrm>
            <a:off x="6691083" y="1582058"/>
            <a:ext cx="5233367" cy="39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074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2" name="Picture 26" descr="C:\Users\mkopiec\Desktop\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25" y="2256570"/>
            <a:ext cx="5047450" cy="254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C:\Users\mkopiec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58" y="2258798"/>
            <a:ext cx="5034021" cy="254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C:\Users\mkopiec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25" y="2267765"/>
            <a:ext cx="5034021" cy="253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5" name="Picture 29" descr="C:\Users\mkopiec\Desktop\a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7"/>
          <a:stretch/>
        </p:blipFill>
        <p:spPr bwMode="auto">
          <a:xfrm>
            <a:off x="6509771" y="2262167"/>
            <a:ext cx="5006375" cy="254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7" name="Picture 31" descr="C:\Users\mkopiec\Desktop\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58" y="2256570"/>
            <a:ext cx="5129365" cy="254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C:\Users\mkopiec\Desktop\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73" y="2256570"/>
            <a:ext cx="5287574" cy="268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225" y="2229140"/>
            <a:ext cx="5931071" cy="2842732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Ponadto dla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każdej z grup zawodowych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objętej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szkoleniami,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zostały przygotowane 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dedykowane moduły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specjalistyczne obejmujące podstawy prawne,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opis kompetencji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oraz inne zagadnienia związane </a:t>
            </a:r>
            <a:br>
              <a:rPr lang="pl-PL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azbestem, istotne dla instytucji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które reprezentują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3" descr="Logotyp MPi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052" y="591138"/>
            <a:ext cx="2237695" cy="59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359999" y="6453051"/>
            <a:ext cx="6171429" cy="285132"/>
          </a:xfrm>
        </p:spPr>
        <p:txBody>
          <a:bodyPr/>
          <a:lstStyle/>
          <a:p>
            <a:pPr algn="l"/>
            <a: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Szkolenie dofinansowane przez Ministerstwo Przedsiębiorczości i Technologii </a:t>
            </a:r>
            <a:b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zadań wynikających z „Programu Oczyszczania Kraju z Azbestu na lata 2009-2032”</a:t>
            </a:r>
            <a:r>
              <a:rPr lang="pl-PL" sz="9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9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900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51783"/>
              </p:ext>
            </p:extLst>
          </p:nvPr>
        </p:nvGraphicFramePr>
        <p:xfrm>
          <a:off x="585788" y="590550"/>
          <a:ext cx="175736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CorelDRAW" r:id="rId10" imgW="2258217" imgH="671945" progId="CorelDRAW.Graphic.12">
                  <p:embed/>
                </p:oleObj>
              </mc:Choice>
              <mc:Fallback>
                <p:oleObj name="CorelDRAW" r:id="rId10" imgW="2258217" imgH="671945" progId="CorelDRAW.Graphic.12">
                  <p:embed/>
                  <p:pic>
                    <p:nvPicPr>
                      <p:cNvPr id="0" name="Obi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590550"/>
                        <a:ext cx="1757362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6745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874172" y="2360023"/>
            <a:ext cx="10782876" cy="301601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 strony ze szkoleniem:</a:t>
            </a:r>
          </a:p>
          <a:p>
            <a:pPr algn="ctr"/>
            <a:r>
              <a:rPr lang="pl-PL" sz="4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WWW.AZBESTINSPEKTOR.GIG.EU</a:t>
            </a:r>
          </a:p>
          <a:p>
            <a:pPr algn="ctr"/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Dostęp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do szkolenia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jest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możliwy zarówno z urządzeń stacjonarnych jak i mobilnych, z wykorzystaniem najpopularniejszych ogólnodostępnych przeglądarek internetowych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Wszelkie informacje techniczne i organizacyjne są dostępne na stronie internetowej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6" name="Picture 3" descr="Logotyp MP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353" y="591138"/>
            <a:ext cx="2237695" cy="59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359999" y="6453051"/>
            <a:ext cx="6171429" cy="285132"/>
          </a:xfrm>
        </p:spPr>
        <p:txBody>
          <a:bodyPr/>
          <a:lstStyle/>
          <a:p>
            <a:pPr algn="l"/>
            <a: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Szkolenie dofinansowane przez Ministerstwo Przedsiębiorczości i Technologii </a:t>
            </a:r>
            <a:b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zadań wynikających z „Programu Oczyszczania Kraju z Azbestu na lata 2009-2032”</a:t>
            </a:r>
            <a:r>
              <a:rPr lang="pl-PL" sz="9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9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900" dirty="0"/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51783"/>
              </p:ext>
            </p:extLst>
          </p:nvPr>
        </p:nvGraphicFramePr>
        <p:xfrm>
          <a:off x="585788" y="590550"/>
          <a:ext cx="175736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CorelDRAW" r:id="rId4" imgW="2258217" imgH="671945" progId="CorelDRAW.Graphic.12">
                  <p:embed/>
                </p:oleObj>
              </mc:Choice>
              <mc:Fallback>
                <p:oleObj name="CorelDRAW" r:id="rId4" imgW="2258217" imgH="671945" progId="CorelDRAW.Graphic.12">
                  <p:embed/>
                  <p:pic>
                    <p:nvPicPr>
                      <p:cNvPr id="0" name="Obi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590550"/>
                        <a:ext cx="1757362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841248" y="1767840"/>
            <a:ext cx="4669536" cy="57302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170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jd-podstawowy">
  <a:themeElements>
    <a:clrScheme name="GIG-kolorystyka">
      <a:dk1>
        <a:srgbClr val="484848"/>
      </a:dk1>
      <a:lt1>
        <a:srgbClr val="92D050"/>
      </a:lt1>
      <a:dk2>
        <a:srgbClr val="616161"/>
      </a:dk2>
      <a:lt2>
        <a:srgbClr val="C2C2C2"/>
      </a:lt2>
      <a:accent1>
        <a:srgbClr val="484848"/>
      </a:accent1>
      <a:accent2>
        <a:srgbClr val="C2C2C2"/>
      </a:accent2>
      <a:accent3>
        <a:srgbClr val="0084B4"/>
      </a:accent3>
      <a:accent4>
        <a:srgbClr val="858585"/>
      </a:accent4>
      <a:accent5>
        <a:srgbClr val="00B050"/>
      </a:accent5>
      <a:accent6>
        <a:srgbClr val="00B0F0"/>
      </a:accent6>
      <a:hlink>
        <a:srgbClr val="00B0F0"/>
      </a:hlink>
      <a:folHlink>
        <a:srgbClr val="0C0C0C"/>
      </a:folHlink>
    </a:clrScheme>
    <a:fontScheme name="Niestandardowy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SW-INNOWACJE-szablon.pptx" id="{809CB898-216C-40EB-A8AD-18824B4B0A03}" vid="{3A1B2ECF-281E-47DE-9280-496EF06E9AF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209</Words>
  <Application>Microsoft Office PowerPoint</Application>
  <PresentationFormat>Niestandardowy</PresentationFormat>
  <Paragraphs>26</Paragraphs>
  <Slides>6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4" baseType="lpstr">
      <vt:lpstr>Arial</vt:lpstr>
      <vt:lpstr>Calibri</vt:lpstr>
      <vt:lpstr>Open Sans</vt:lpstr>
      <vt:lpstr>Tw Cen MT</vt:lpstr>
      <vt:lpstr>Wingdings</vt:lpstr>
      <vt:lpstr>Wingdings 3</vt:lpstr>
      <vt:lpstr>slajd-podstawowy</vt:lpstr>
      <vt:lpstr>CorelDRAW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Chamiga</dc:creator>
  <cp:lastModifiedBy>Kobylińska-Pazdro Bogna</cp:lastModifiedBy>
  <cp:revision>85</cp:revision>
  <dcterms:created xsi:type="dcterms:W3CDTF">2018-08-09T11:29:59Z</dcterms:created>
  <dcterms:modified xsi:type="dcterms:W3CDTF">2019-08-29T11:39:15Z</dcterms:modified>
</cp:coreProperties>
</file>